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6"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2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986" autoAdjust="0"/>
    <p:restoredTop sz="94660"/>
  </p:normalViewPr>
  <p:slideViewPr>
    <p:cSldViewPr snapToGrid="0">
      <p:cViewPr varScale="1">
        <p:scale>
          <a:sx n="115" d="100"/>
          <a:sy n="115" d="100"/>
        </p:scale>
        <p:origin x="43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FAC6BA83-4680-4B84-BFEB-66FBA380E118}" type="datetimeFigureOut">
              <a:rPr lang="he-IL" smtClean="0"/>
              <a:t>ד'/טבת/תשפ"א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9FE468D-980D-42D5-B339-27821FC8A9B2}" type="slidenum">
              <a:rPr lang="he-IL" smtClean="0"/>
              <a:t>‹#›</a:t>
            </a:fld>
            <a:endParaRPr lang="he-IL"/>
          </a:p>
        </p:txBody>
      </p:sp>
    </p:spTree>
    <p:extLst>
      <p:ext uri="{BB962C8B-B14F-4D97-AF65-F5344CB8AC3E}">
        <p14:creationId xmlns:p14="http://schemas.microsoft.com/office/powerpoint/2010/main" val="1418496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AC6BA83-4680-4B84-BFEB-66FBA380E118}" type="datetimeFigureOut">
              <a:rPr lang="he-IL" smtClean="0"/>
              <a:t>ד'/טבת/תשפ"א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9FE468D-980D-42D5-B339-27821FC8A9B2}" type="slidenum">
              <a:rPr lang="he-IL" smtClean="0"/>
              <a:t>‹#›</a:t>
            </a:fld>
            <a:endParaRPr lang="he-IL"/>
          </a:p>
        </p:txBody>
      </p:sp>
    </p:spTree>
    <p:extLst>
      <p:ext uri="{BB962C8B-B14F-4D97-AF65-F5344CB8AC3E}">
        <p14:creationId xmlns:p14="http://schemas.microsoft.com/office/powerpoint/2010/main" val="4254192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FAC6BA83-4680-4B84-BFEB-66FBA380E118}" type="datetimeFigureOut">
              <a:rPr lang="he-IL" smtClean="0"/>
              <a:t>ד'/טבת/תשפ"א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9FE468D-980D-42D5-B339-27821FC8A9B2}" type="slidenum">
              <a:rPr lang="he-IL" smtClean="0"/>
              <a:t>‹#›</a:t>
            </a:fld>
            <a:endParaRPr lang="he-IL"/>
          </a:p>
        </p:txBody>
      </p:sp>
    </p:spTree>
    <p:extLst>
      <p:ext uri="{BB962C8B-B14F-4D97-AF65-F5344CB8AC3E}">
        <p14:creationId xmlns:p14="http://schemas.microsoft.com/office/powerpoint/2010/main" val="1547657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AC6BA83-4680-4B84-BFEB-66FBA380E118}" type="datetimeFigureOut">
              <a:rPr lang="he-IL" smtClean="0"/>
              <a:t>ד'/טבת/תשפ"א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9FE468D-980D-42D5-B339-27821FC8A9B2}" type="slidenum">
              <a:rPr lang="he-IL" smtClean="0"/>
              <a:t>‹#›</a:t>
            </a:fld>
            <a:endParaRPr lang="he-IL"/>
          </a:p>
        </p:txBody>
      </p:sp>
    </p:spTree>
    <p:extLst>
      <p:ext uri="{BB962C8B-B14F-4D97-AF65-F5344CB8AC3E}">
        <p14:creationId xmlns:p14="http://schemas.microsoft.com/office/powerpoint/2010/main" val="3699231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FAC6BA83-4680-4B84-BFEB-66FBA380E118}" type="datetimeFigureOut">
              <a:rPr lang="he-IL" smtClean="0"/>
              <a:t>ד'/טבת/תשפ"א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9FE468D-980D-42D5-B339-27821FC8A9B2}" type="slidenum">
              <a:rPr lang="he-IL" smtClean="0"/>
              <a:t>‹#›</a:t>
            </a:fld>
            <a:endParaRPr lang="he-IL"/>
          </a:p>
        </p:txBody>
      </p:sp>
    </p:spTree>
    <p:extLst>
      <p:ext uri="{BB962C8B-B14F-4D97-AF65-F5344CB8AC3E}">
        <p14:creationId xmlns:p14="http://schemas.microsoft.com/office/powerpoint/2010/main" val="2987869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FAC6BA83-4680-4B84-BFEB-66FBA380E118}" type="datetimeFigureOut">
              <a:rPr lang="he-IL" smtClean="0"/>
              <a:t>ד'/טבת/תשפ"א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9FE468D-980D-42D5-B339-27821FC8A9B2}" type="slidenum">
              <a:rPr lang="he-IL" smtClean="0"/>
              <a:t>‹#›</a:t>
            </a:fld>
            <a:endParaRPr lang="he-IL"/>
          </a:p>
        </p:txBody>
      </p:sp>
    </p:spTree>
    <p:extLst>
      <p:ext uri="{BB962C8B-B14F-4D97-AF65-F5344CB8AC3E}">
        <p14:creationId xmlns:p14="http://schemas.microsoft.com/office/powerpoint/2010/main" val="2166080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845127" y="2507550"/>
            <a:ext cx="5156200" cy="36805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72200" y="2507550"/>
            <a:ext cx="5181601" cy="36805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Date Placeholder 6"/>
          <p:cNvSpPr>
            <a:spLocks noGrp="1"/>
          </p:cNvSpPr>
          <p:nvPr>
            <p:ph type="dt" sz="half" idx="10"/>
          </p:nvPr>
        </p:nvSpPr>
        <p:spPr/>
        <p:txBody>
          <a:bodyPr/>
          <a:lstStyle/>
          <a:p>
            <a:fld id="{FAC6BA83-4680-4B84-BFEB-66FBA380E118}" type="datetimeFigureOut">
              <a:rPr lang="he-IL" smtClean="0"/>
              <a:t>ד'/טבת/תשפ"א</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B9FE468D-980D-42D5-B339-27821FC8A9B2}" type="slidenum">
              <a:rPr lang="he-IL" smtClean="0"/>
              <a:t>‹#›</a:t>
            </a:fld>
            <a:endParaRPr lang="he-IL"/>
          </a:p>
        </p:txBody>
      </p:sp>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3500161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כותרת בלבד">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AC6BA83-4680-4B84-BFEB-66FBA380E118}" type="datetimeFigureOut">
              <a:rPr lang="he-IL" smtClean="0"/>
              <a:t>ד'/טבת/תשפ"א</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B9FE468D-980D-42D5-B339-27821FC8A9B2}" type="slidenum">
              <a:rPr lang="he-IL" smtClean="0"/>
              <a:t>‹#›</a:t>
            </a:fld>
            <a:endParaRPr lang="he-IL"/>
          </a:p>
        </p:txBody>
      </p:sp>
      <p:sp>
        <p:nvSpPr>
          <p:cNvPr id="6" name="Title 5"/>
          <p:cNvSpPr>
            <a:spLocks noGrp="1"/>
          </p:cNvSpPr>
          <p:nvPr>
            <p:ph type="title"/>
          </p:nvPr>
        </p:nvSpPr>
        <p:spPr/>
        <p:txBody>
          <a:bodyPr/>
          <a:lstStyle/>
          <a:p>
            <a:r>
              <a:rPr lang="he-IL"/>
              <a:t>לחץ כדי לערוך סגנון כותרת של תבנית בסיס</a:t>
            </a:r>
            <a:endParaRPr lang="en-US"/>
          </a:p>
        </p:txBody>
      </p:sp>
    </p:spTree>
    <p:extLst>
      <p:ext uri="{BB962C8B-B14F-4D97-AF65-F5344CB8AC3E}">
        <p14:creationId xmlns:p14="http://schemas.microsoft.com/office/powerpoint/2010/main" val="3913182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6BA83-4680-4B84-BFEB-66FBA380E118}" type="datetimeFigureOut">
              <a:rPr lang="he-IL" smtClean="0"/>
              <a:t>ד'/טבת/תשפ"א</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B9FE468D-980D-42D5-B339-27821FC8A9B2}" type="slidenum">
              <a:rPr lang="he-IL" smtClean="0"/>
              <a:t>‹#›</a:t>
            </a:fld>
            <a:endParaRPr lang="he-IL"/>
          </a:p>
        </p:txBody>
      </p:sp>
    </p:spTree>
    <p:extLst>
      <p:ext uri="{BB962C8B-B14F-4D97-AF65-F5344CB8AC3E}">
        <p14:creationId xmlns:p14="http://schemas.microsoft.com/office/powerpoint/2010/main" val="3696970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FAC6BA83-4680-4B84-BFEB-66FBA380E118}" type="datetimeFigureOut">
              <a:rPr lang="he-IL" smtClean="0"/>
              <a:t>ד'/טבת/תשפ"א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9FE468D-980D-42D5-B339-27821FC8A9B2}" type="slidenum">
              <a:rPr lang="he-IL" smtClean="0"/>
              <a:t>‹#›</a:t>
            </a:fld>
            <a:endParaRPr lang="he-IL"/>
          </a:p>
        </p:txBody>
      </p:sp>
    </p:spTree>
    <p:extLst>
      <p:ext uri="{BB962C8B-B14F-4D97-AF65-F5344CB8AC3E}">
        <p14:creationId xmlns:p14="http://schemas.microsoft.com/office/powerpoint/2010/main" val="734257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he-IL"/>
              <a:t>לחץ כדי לערוך סגנון כותרת של תבנית בסיס</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FAC6BA83-4680-4B84-BFEB-66FBA380E118}" type="datetimeFigureOut">
              <a:rPr lang="he-IL" smtClean="0"/>
              <a:t>ד'/טבת/תשפ"א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9FE468D-980D-42D5-B339-27821FC8A9B2}" type="slidenum">
              <a:rPr lang="he-IL" smtClean="0"/>
              <a:t>‹#›</a:t>
            </a:fld>
            <a:endParaRPr lang="he-IL"/>
          </a:p>
        </p:txBody>
      </p:sp>
    </p:spTree>
    <p:extLst>
      <p:ext uri="{BB962C8B-B14F-4D97-AF65-F5344CB8AC3E}">
        <p14:creationId xmlns:p14="http://schemas.microsoft.com/office/powerpoint/2010/main" val="442571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FAC6BA83-4680-4B84-BFEB-66FBA380E118}" type="datetimeFigureOut">
              <a:rPr lang="he-IL" smtClean="0"/>
              <a:t>ד'/טבת/תשפ"א</a:t>
            </a:fld>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he-IL"/>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B9FE468D-980D-42D5-B339-27821FC8A9B2}" type="slidenum">
              <a:rPr lang="he-IL" smtClean="0"/>
              <a:t>‹#›</a:t>
            </a:fld>
            <a:endParaRPr lang="he-IL"/>
          </a:p>
        </p:txBody>
      </p:sp>
    </p:spTree>
    <p:extLst>
      <p:ext uri="{BB962C8B-B14F-4D97-AF65-F5344CB8AC3E}">
        <p14:creationId xmlns:p14="http://schemas.microsoft.com/office/powerpoint/2010/main" val="403129771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video" Target="https://www.youtube.com/embed/5Mjefp037wU?feature=oembed" TargetMode="Externa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eg"/><Relationship Id="rId9" Type="http://schemas.openxmlformats.org/officeDocument/2006/relationships/hyperlink" Target="file:///C:\Users\USER\Desktop\&#1512;&#1493;&#1506;&#1497;\&#1502;&#1506;&#1512;&#1499;&#1497;%20&#1513;&#1497;&#1506;&#1493;&#1512;\&#1510;&#1500;%20&#1510;&#1489;&#1506;&#1493;&#1504;&#1497;\wallpaper.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9000">
              <a:schemeClr val="bg2"/>
            </a:gs>
            <a:gs pos="84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52B6EF3-E3B5-402A-88BA-E4EF27171FFD}"/>
              </a:ext>
            </a:extLst>
          </p:cNvPr>
          <p:cNvSpPr>
            <a:spLocks noGrp="1"/>
          </p:cNvSpPr>
          <p:nvPr>
            <p:ph type="ctrTitle"/>
          </p:nvPr>
        </p:nvSpPr>
        <p:spPr>
          <a:xfrm>
            <a:off x="5359334" y="2682765"/>
            <a:ext cx="6832662" cy="1310503"/>
          </a:xfrm>
        </p:spPr>
        <p:txBody>
          <a:bodyPr>
            <a:normAutofit fontScale="90000"/>
          </a:bodyPr>
          <a:lstStyle/>
          <a:p>
            <a:r>
              <a:rPr lang="he-IL" sz="4000" dirty="0">
                <a:effectLst/>
                <a:latin typeface="Calibri" panose="020F0502020204030204" pitchFamily="34" charset="0"/>
                <a:ea typeface="Calibri" panose="020F0502020204030204" pitchFamily="34" charset="0"/>
                <a:cs typeface="Arial" panose="020B0604020202020204" pitchFamily="34" charset="0"/>
              </a:rPr>
              <a:t>צל צבעוני.</a:t>
            </a:r>
            <a:br>
              <a:rPr lang="he-IL" sz="4400" dirty="0">
                <a:effectLst/>
                <a:latin typeface="Calibri" panose="020F0502020204030204" pitchFamily="34" charset="0"/>
                <a:ea typeface="Calibri" panose="020F0502020204030204" pitchFamily="34" charset="0"/>
                <a:cs typeface="Arial" panose="020B0604020202020204" pitchFamily="34" charset="0"/>
              </a:rPr>
            </a:br>
            <a:r>
              <a:rPr lang="en-US" sz="18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R</a:t>
            </a:r>
            <a:r>
              <a:rPr lang="en-US" sz="1800" dirty="0">
                <a:solidFill>
                  <a:srgbClr val="92D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G</a:t>
            </a:r>
            <a:r>
              <a:rPr lang="en-US" sz="1800"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B</a:t>
            </a:r>
            <a: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 TO </a:t>
            </a:r>
            <a:r>
              <a:rPr lang="en-US" sz="1800" dirty="0">
                <a:solidFill>
                  <a:srgbClr val="00B0F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C</a:t>
            </a:r>
            <a:r>
              <a:rPr lang="en-US" sz="1800" dirty="0">
                <a:solidFill>
                  <a:srgbClr val="E92B98"/>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M</a:t>
            </a:r>
            <a:r>
              <a:rPr lang="en-US" sz="18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Y</a:t>
            </a:r>
            <a: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K </a:t>
            </a:r>
            <a:br>
              <a:rPr lang="he-IL" sz="4400" dirty="0">
                <a:effectLst/>
                <a:latin typeface="Calibri" panose="020F0502020204030204" pitchFamily="34" charset="0"/>
                <a:ea typeface="Calibri" panose="020F0502020204030204" pitchFamily="34" charset="0"/>
                <a:cs typeface="Arial" panose="020B0604020202020204" pitchFamily="34" charset="0"/>
              </a:rPr>
            </a:b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he-IL" sz="1600" dirty="0"/>
          </a:p>
        </p:txBody>
      </p:sp>
      <p:sp>
        <p:nvSpPr>
          <p:cNvPr id="3" name="כותרת משנה 2">
            <a:extLst>
              <a:ext uri="{FF2B5EF4-FFF2-40B4-BE49-F238E27FC236}">
                <a16:creationId xmlns:a16="http://schemas.microsoft.com/office/drawing/2014/main" id="{00581314-EAEB-40C4-A10D-150D24851DBE}"/>
              </a:ext>
            </a:extLst>
          </p:cNvPr>
          <p:cNvSpPr>
            <a:spLocks noGrp="1"/>
          </p:cNvSpPr>
          <p:nvPr>
            <p:ph type="subTitle" idx="1"/>
          </p:nvPr>
        </p:nvSpPr>
        <p:spPr>
          <a:xfrm>
            <a:off x="5357214" y="3433156"/>
            <a:ext cx="6832662" cy="3429000"/>
          </a:xfrm>
        </p:spPr>
        <p:txBody>
          <a:bodyPr>
            <a:normAutofit fontScale="70000" lnSpcReduction="20000"/>
          </a:bodyPr>
          <a:lstStyle/>
          <a:p>
            <a:pPr algn="r"/>
            <a:endParaRPr lang="he-IL" dirty="0"/>
          </a:p>
          <a:p>
            <a:pPr algn="r"/>
            <a:r>
              <a:rPr lang="he-IL" dirty="0"/>
              <a:t>בפעילות זו נראה ונתנסה בערבוב צבעים בעזרת האור ונשתמש בצל בשביל ליצור</a:t>
            </a:r>
          </a:p>
          <a:p>
            <a:pPr algn="r"/>
            <a:r>
              <a:rPr lang="he-IL" dirty="0"/>
              <a:t>צבעים בעזרת "תופעה" שמוכרת לכולנו ממגרשי הכדורגל.</a:t>
            </a:r>
          </a:p>
          <a:p>
            <a:pPr algn="r"/>
            <a:endParaRPr lang="he-IL" dirty="0"/>
          </a:p>
          <a:p>
            <a:pPr algn="r"/>
            <a:endParaRPr lang="he-IL" dirty="0"/>
          </a:p>
          <a:p>
            <a:pPr algn="r"/>
            <a:endParaRPr lang="en-US" dirty="0"/>
          </a:p>
          <a:p>
            <a:pPr algn="r"/>
            <a:endParaRPr lang="en-US" dirty="0"/>
          </a:p>
          <a:p>
            <a:pPr algn="r"/>
            <a:endParaRPr lang="en-US" dirty="0"/>
          </a:p>
          <a:p>
            <a:pPr algn="r"/>
            <a:endParaRPr lang="en-US" dirty="0"/>
          </a:p>
          <a:p>
            <a:pPr algn="r"/>
            <a:endParaRPr lang="he-IL" dirty="0"/>
          </a:p>
          <a:p>
            <a:pPr algn="r"/>
            <a:r>
              <a:rPr lang="he-IL" sz="2000" dirty="0"/>
              <a:t>את הפעילות ניתן לקיים בכיתה וגם בבית בעזרת מכשיר סלולרי פשוט.</a:t>
            </a:r>
          </a:p>
          <a:p>
            <a:pPr algn="r"/>
            <a:endParaRPr lang="he-IL" sz="2000" dirty="0"/>
          </a:p>
        </p:txBody>
      </p:sp>
      <p:pic>
        <p:nvPicPr>
          <p:cNvPr id="9" name="תמונה 8">
            <a:extLst>
              <a:ext uri="{FF2B5EF4-FFF2-40B4-BE49-F238E27FC236}">
                <a16:creationId xmlns:a16="http://schemas.microsoft.com/office/drawing/2014/main" id="{3BED0869-16BC-4FA5-9F68-7108573F1A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6718" y="4429688"/>
            <a:ext cx="3166613" cy="1996049"/>
          </a:xfrm>
          <a:prstGeom prst="rect">
            <a:avLst/>
          </a:prstGeom>
        </p:spPr>
      </p:pic>
      <p:pic>
        <p:nvPicPr>
          <p:cNvPr id="11" name="תמונה 10">
            <a:extLst>
              <a:ext uri="{FF2B5EF4-FFF2-40B4-BE49-F238E27FC236}">
                <a16:creationId xmlns:a16="http://schemas.microsoft.com/office/drawing/2014/main" id="{F2CDA80D-4EB2-43BC-9CD9-72F09DC33D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6626"/>
            <a:ext cx="6029011" cy="2743200"/>
          </a:xfrm>
          <a:prstGeom prst="rect">
            <a:avLst/>
          </a:prstGeom>
        </p:spPr>
      </p:pic>
      <p:pic>
        <p:nvPicPr>
          <p:cNvPr id="7" name="תמונה 6">
            <a:extLst>
              <a:ext uri="{FF2B5EF4-FFF2-40B4-BE49-F238E27FC236}">
                <a16:creationId xmlns:a16="http://schemas.microsoft.com/office/drawing/2014/main" id="{A3044FC3-4C9B-4696-A3B2-0E060C0BDD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5887" y="-16626"/>
            <a:ext cx="6986109" cy="2751513"/>
          </a:xfrm>
          <a:prstGeom prst="rect">
            <a:avLst/>
          </a:prstGeom>
        </p:spPr>
      </p:pic>
      <p:sp>
        <p:nvSpPr>
          <p:cNvPr id="12" name="תיבת טקסט 11">
            <a:extLst>
              <a:ext uri="{FF2B5EF4-FFF2-40B4-BE49-F238E27FC236}">
                <a16:creationId xmlns:a16="http://schemas.microsoft.com/office/drawing/2014/main" id="{A821837D-F430-429E-A964-65DA8B65CDAC}"/>
              </a:ext>
            </a:extLst>
          </p:cNvPr>
          <p:cNvSpPr txBox="1"/>
          <p:nvPr/>
        </p:nvSpPr>
        <p:spPr>
          <a:xfrm>
            <a:off x="0" y="2968684"/>
            <a:ext cx="5203767" cy="369332"/>
          </a:xfrm>
          <a:prstGeom prst="rect">
            <a:avLst/>
          </a:prstGeom>
          <a:noFill/>
        </p:spPr>
        <p:txBody>
          <a:bodyPr wrap="square" rtlCol="1">
            <a:spAutoFit/>
          </a:bodyPr>
          <a:lstStyle/>
          <a:p>
            <a:pPr algn="ctr"/>
            <a:r>
              <a:rPr lang="he-IL" sz="1800" dirty="0">
                <a:effectLst/>
                <a:latin typeface="Calibri" panose="020F0502020204030204" pitchFamily="34" charset="0"/>
                <a:ea typeface="Calibri" panose="020F0502020204030204" pitchFamily="34" charset="0"/>
                <a:cs typeface="Arial" panose="020B0604020202020204" pitchFamily="34" charset="0"/>
              </a:rPr>
              <a:t>אמנות – מדעים. מורה רועי יריב</a:t>
            </a:r>
            <a:endParaRPr lang="he-IL" dirty="0"/>
          </a:p>
        </p:txBody>
      </p:sp>
      <p:pic>
        <p:nvPicPr>
          <p:cNvPr id="14" name="הורדה">
            <a:hlinkClick r:id="" action="ppaction://media"/>
            <a:extLst>
              <a:ext uri="{FF2B5EF4-FFF2-40B4-BE49-F238E27FC236}">
                <a16:creationId xmlns:a16="http://schemas.microsoft.com/office/drawing/2014/main" id="{1A1E4661-80DF-46BB-B9AD-F8CC3212DA95}"/>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9233" y="3740560"/>
            <a:ext cx="5194534" cy="2921924"/>
          </a:xfrm>
          <a:prstGeom prst="rect">
            <a:avLst/>
          </a:prstGeom>
        </p:spPr>
      </p:pic>
      <p:sp>
        <p:nvSpPr>
          <p:cNvPr id="15" name="תיבת טקסט 14">
            <a:extLst>
              <a:ext uri="{FF2B5EF4-FFF2-40B4-BE49-F238E27FC236}">
                <a16:creationId xmlns:a16="http://schemas.microsoft.com/office/drawing/2014/main" id="{BA7F29B5-9F10-43E1-8D1B-533DFB8632EB}"/>
              </a:ext>
            </a:extLst>
          </p:cNvPr>
          <p:cNvSpPr txBox="1"/>
          <p:nvPr/>
        </p:nvSpPr>
        <p:spPr>
          <a:xfrm>
            <a:off x="-11353" y="6662484"/>
            <a:ext cx="5196653" cy="246221"/>
          </a:xfrm>
          <a:prstGeom prst="rect">
            <a:avLst/>
          </a:prstGeom>
          <a:noFill/>
        </p:spPr>
        <p:txBody>
          <a:bodyPr wrap="square" rtlCol="1">
            <a:spAutoFit/>
          </a:bodyPr>
          <a:lstStyle/>
          <a:p>
            <a:pPr algn="ctr"/>
            <a:r>
              <a:rPr lang="he-IL" sz="1000" dirty="0"/>
              <a:t>סרטון וידיאו</a:t>
            </a:r>
          </a:p>
        </p:txBody>
      </p:sp>
    </p:spTree>
    <p:extLst>
      <p:ext uri="{BB962C8B-B14F-4D97-AF65-F5344CB8AC3E}">
        <p14:creationId xmlns:p14="http://schemas.microsoft.com/office/powerpoint/2010/main" val="407702832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445"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EAD8AEF-1611-423A-81DF-1E67804B9E3E}"/>
              </a:ext>
            </a:extLst>
          </p:cNvPr>
          <p:cNvSpPr>
            <a:spLocks noGrp="1"/>
          </p:cNvSpPr>
          <p:nvPr>
            <p:ph type="title"/>
          </p:nvPr>
        </p:nvSpPr>
        <p:spPr>
          <a:xfrm>
            <a:off x="3920218" y="537556"/>
            <a:ext cx="8247836" cy="2571404"/>
          </a:xfrm>
        </p:spPr>
        <p:txBody>
          <a:bodyPr>
            <a:normAutofit fontScale="90000"/>
          </a:bodyPr>
          <a:lstStyle/>
          <a:p>
            <a:pPr algn="r"/>
            <a:r>
              <a:rPr lang="he-IL" sz="3600" dirty="0">
                <a:solidFill>
                  <a:srgbClr val="00B050"/>
                </a:solidFill>
              </a:rPr>
              <a:t>מגרש הכדורגל - התלי הצל של השחקנים.</a:t>
            </a:r>
            <a:br>
              <a:rPr lang="he-IL" sz="3600" dirty="0">
                <a:solidFill>
                  <a:srgbClr val="00B050"/>
                </a:solidFill>
              </a:rPr>
            </a:br>
            <a:br>
              <a:rPr lang="he-IL" dirty="0"/>
            </a:br>
            <a:r>
              <a:rPr lang="he-IL" sz="1800" dirty="0">
                <a:solidFill>
                  <a:schemeClr val="accent6">
                    <a:lumMod val="75000"/>
                  </a:schemeClr>
                </a:solidFill>
              </a:rPr>
              <a:t>התאורה שקיימת במגרשי הכדורגל נועדה לאפשר לנו תחושת אור יום וצפייה במשחק שמואר מכל כיוון.</a:t>
            </a:r>
            <a:br>
              <a:rPr lang="he-IL" sz="1800" dirty="0">
                <a:solidFill>
                  <a:schemeClr val="accent6">
                    <a:lumMod val="75000"/>
                  </a:schemeClr>
                </a:solidFill>
              </a:rPr>
            </a:br>
            <a:br>
              <a:rPr lang="he-IL" sz="1800" dirty="0">
                <a:solidFill>
                  <a:schemeClr val="accent6">
                    <a:lumMod val="75000"/>
                  </a:schemeClr>
                </a:solidFill>
              </a:rPr>
            </a:br>
            <a:r>
              <a:rPr lang="he-IL" sz="1800" dirty="0">
                <a:solidFill>
                  <a:schemeClr val="accent6">
                    <a:lumMod val="75000"/>
                  </a:schemeClr>
                </a:solidFill>
              </a:rPr>
              <a:t>התאורה במגרש היא היקפית ונמצאת מסביב למגרש.</a:t>
            </a:r>
            <a:br>
              <a:rPr lang="he-IL" sz="1800" dirty="0">
                <a:solidFill>
                  <a:schemeClr val="accent6">
                    <a:lumMod val="75000"/>
                  </a:schemeClr>
                </a:solidFill>
              </a:rPr>
            </a:br>
            <a:br>
              <a:rPr lang="he-IL" sz="1800" dirty="0">
                <a:solidFill>
                  <a:schemeClr val="accent6">
                    <a:lumMod val="75000"/>
                  </a:schemeClr>
                </a:solidFill>
              </a:rPr>
            </a:br>
            <a:r>
              <a:rPr lang="he-IL" sz="1800" dirty="0">
                <a:solidFill>
                  <a:schemeClr val="accent6">
                    <a:lumMod val="75000"/>
                  </a:schemeClr>
                </a:solidFill>
              </a:rPr>
              <a:t>השחקנים מוקפים בתאורה מכל כיוון שאינו מסנוור את השחקנים. כלומר מאזור גבוה במיוחד הרחוק מעניי השחקנים.</a:t>
            </a:r>
            <a:br>
              <a:rPr lang="he-IL" sz="1800" dirty="0">
                <a:solidFill>
                  <a:schemeClr val="accent6">
                    <a:lumMod val="75000"/>
                  </a:schemeClr>
                </a:solidFill>
              </a:rPr>
            </a:br>
            <a:br>
              <a:rPr lang="he-IL" sz="1800" dirty="0">
                <a:solidFill>
                  <a:schemeClr val="accent6">
                    <a:lumMod val="75000"/>
                  </a:schemeClr>
                </a:solidFill>
              </a:rPr>
            </a:br>
            <a:r>
              <a:rPr lang="he-IL" sz="1800" dirty="0">
                <a:solidFill>
                  <a:schemeClr val="accent6">
                    <a:lumMod val="75000"/>
                  </a:schemeClr>
                </a:solidFill>
              </a:rPr>
              <a:t>הצופים והצלמים נהנים מהיכולת לראות בברור ובצבעי אור יום את ההתרחשות שבשעות החושך.</a:t>
            </a:r>
            <a:br>
              <a:rPr lang="he-IL" sz="1800" dirty="0">
                <a:solidFill>
                  <a:schemeClr val="accent6">
                    <a:lumMod val="75000"/>
                  </a:schemeClr>
                </a:solidFill>
              </a:rPr>
            </a:br>
            <a:br>
              <a:rPr lang="he-IL" sz="1800" dirty="0">
                <a:solidFill>
                  <a:schemeClr val="accent6">
                    <a:lumMod val="75000"/>
                  </a:schemeClr>
                </a:solidFill>
              </a:rPr>
            </a:br>
            <a:r>
              <a:rPr lang="he-IL" sz="1800" dirty="0">
                <a:solidFill>
                  <a:schemeClr val="accent6">
                    <a:lumMod val="75000"/>
                  </a:schemeClr>
                </a:solidFill>
              </a:rPr>
              <a:t>כשהתאורה במגרש הכדורגל איננה אחידה ניתן לראות כי לכל שחקן יש מספר צלליות.</a:t>
            </a:r>
            <a:br>
              <a:rPr lang="he-IL" sz="1600" dirty="0"/>
            </a:br>
            <a:endParaRPr lang="he-IL" dirty="0"/>
          </a:p>
        </p:txBody>
      </p:sp>
      <p:pic>
        <p:nvPicPr>
          <p:cNvPr id="7" name="תמונה 6">
            <a:extLst>
              <a:ext uri="{FF2B5EF4-FFF2-40B4-BE49-F238E27FC236}">
                <a16:creationId xmlns:a16="http://schemas.microsoft.com/office/drawing/2014/main" id="{2C80CA51-7FEF-4462-962B-B72E1B823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543" y="3223491"/>
            <a:ext cx="10768914" cy="3634509"/>
          </a:xfrm>
          <a:prstGeom prst="rect">
            <a:avLst/>
          </a:prstGeom>
        </p:spPr>
      </p:pic>
      <p:pic>
        <p:nvPicPr>
          <p:cNvPr id="11" name="תמונה 10">
            <a:extLst>
              <a:ext uri="{FF2B5EF4-FFF2-40B4-BE49-F238E27FC236}">
                <a16:creationId xmlns:a16="http://schemas.microsoft.com/office/drawing/2014/main" id="{7B8DCE8E-70FF-4A55-B1C1-56D2A8FC2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543" y="0"/>
            <a:ext cx="3208675" cy="1874982"/>
          </a:xfrm>
          <a:prstGeom prst="rect">
            <a:avLst/>
          </a:prstGeom>
        </p:spPr>
      </p:pic>
    </p:spTree>
    <p:extLst>
      <p:ext uri="{BB962C8B-B14F-4D97-AF65-F5344CB8AC3E}">
        <p14:creationId xmlns:p14="http://schemas.microsoft.com/office/powerpoint/2010/main" val="259530593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1E93E32-2B33-4D13-821F-92DD55BC5133}"/>
              </a:ext>
            </a:extLst>
          </p:cNvPr>
          <p:cNvSpPr>
            <a:spLocks noGrp="1"/>
          </p:cNvSpPr>
          <p:nvPr>
            <p:ph type="title"/>
          </p:nvPr>
        </p:nvSpPr>
        <p:spPr>
          <a:xfrm>
            <a:off x="5536410" y="125537"/>
            <a:ext cx="6431492" cy="722362"/>
          </a:xfrm>
        </p:spPr>
        <p:txBody>
          <a:bodyPr>
            <a:normAutofit/>
          </a:bodyPr>
          <a:lstStyle/>
          <a:p>
            <a:pPr algn="ctr"/>
            <a:r>
              <a:rPr lang="he-IL" sz="3200" dirty="0"/>
              <a:t>איך אנחנו יוצרים צל צבעוני ?</a:t>
            </a:r>
          </a:p>
        </p:txBody>
      </p:sp>
      <p:sp>
        <p:nvSpPr>
          <p:cNvPr id="3" name="מציין מיקום תוכן 2">
            <a:extLst>
              <a:ext uri="{FF2B5EF4-FFF2-40B4-BE49-F238E27FC236}">
                <a16:creationId xmlns:a16="http://schemas.microsoft.com/office/drawing/2014/main" id="{34E0A970-F17D-4EB1-BDDB-BF5F52B4854E}"/>
              </a:ext>
            </a:extLst>
          </p:cNvPr>
          <p:cNvSpPr>
            <a:spLocks noGrp="1"/>
          </p:cNvSpPr>
          <p:nvPr>
            <p:ph idx="1"/>
          </p:nvPr>
        </p:nvSpPr>
        <p:spPr>
          <a:xfrm>
            <a:off x="5536410" y="813755"/>
            <a:ext cx="6655590" cy="2120690"/>
          </a:xfrm>
          <a:noFill/>
        </p:spPr>
        <p:txBody>
          <a:bodyPr>
            <a:normAutofit/>
          </a:bodyPr>
          <a:lstStyle/>
          <a:p>
            <a:pPr marL="457200" indent="-457200">
              <a:buFont typeface="+mj-lt"/>
              <a:buAutoNum type="arabicPeriod"/>
            </a:pPr>
            <a:r>
              <a:rPr lang="he-IL" sz="2000" dirty="0"/>
              <a:t>בעזרת שלושה מוקדי תאורה בצבעים שונים מאירים על האזור שבו נרצה את הצל. נסו שחקו וגלו.</a:t>
            </a:r>
          </a:p>
          <a:p>
            <a:pPr marL="457200" indent="-457200">
              <a:buFont typeface="+mj-lt"/>
              <a:buAutoNum type="arabicPeriod"/>
            </a:pPr>
            <a:r>
              <a:rPr lang="he-IL" sz="2000" dirty="0"/>
              <a:t>נשתמש בתאורה בצבעים: </a:t>
            </a:r>
            <a:r>
              <a:rPr lang="he-IL" sz="4000" dirty="0">
                <a:solidFill>
                  <a:srgbClr val="FF0000"/>
                </a:solidFill>
              </a:rPr>
              <a:t>אדום</a:t>
            </a:r>
            <a:r>
              <a:rPr lang="he-IL" sz="4000" dirty="0"/>
              <a:t>, </a:t>
            </a:r>
            <a:r>
              <a:rPr lang="he-IL" sz="4000" dirty="0">
                <a:solidFill>
                  <a:srgbClr val="92D050"/>
                </a:solidFill>
              </a:rPr>
              <a:t>ירוק</a:t>
            </a:r>
            <a:r>
              <a:rPr lang="he-IL" sz="4000" dirty="0"/>
              <a:t> </a:t>
            </a:r>
            <a:r>
              <a:rPr lang="he-IL" sz="4000" dirty="0">
                <a:solidFill>
                  <a:srgbClr val="0070C0"/>
                </a:solidFill>
              </a:rPr>
              <a:t>וכחול</a:t>
            </a:r>
            <a:r>
              <a:rPr lang="he-IL" sz="4000" dirty="0"/>
              <a:t>.</a:t>
            </a:r>
          </a:p>
          <a:p>
            <a:pPr marL="457200" indent="-457200">
              <a:buFont typeface="+mj-lt"/>
              <a:buAutoNum type="arabicPeriod"/>
            </a:pPr>
            <a:r>
              <a:rPr lang="he-IL" sz="2000" dirty="0"/>
              <a:t>בכיתה ובבית ניתן להשתמש בפנסי לד פשוטים, נייר צלופן המוצמד לפנס וכל מכשיר סלולרי.</a:t>
            </a:r>
          </a:p>
          <a:p>
            <a:pPr marL="0" indent="0">
              <a:buNone/>
            </a:pPr>
            <a:endParaRPr lang="he-IL" dirty="0"/>
          </a:p>
          <a:p>
            <a:endParaRPr lang="he-IL" dirty="0"/>
          </a:p>
          <a:p>
            <a:endParaRPr lang="he-IL" dirty="0"/>
          </a:p>
          <a:p>
            <a:endParaRPr lang="he-IL" dirty="0"/>
          </a:p>
          <a:p>
            <a:endParaRPr lang="he-IL" dirty="0"/>
          </a:p>
          <a:p>
            <a:endParaRPr lang="he-IL" dirty="0"/>
          </a:p>
          <a:p>
            <a:pPr marL="0" indent="0">
              <a:buNone/>
            </a:pPr>
            <a:endParaRPr lang="he-IL" dirty="0"/>
          </a:p>
        </p:txBody>
      </p:sp>
      <p:pic>
        <p:nvPicPr>
          <p:cNvPr id="5" name="תמונה 4">
            <a:extLst>
              <a:ext uri="{FF2B5EF4-FFF2-40B4-BE49-F238E27FC236}">
                <a16:creationId xmlns:a16="http://schemas.microsoft.com/office/drawing/2014/main" id="{B260BDBE-311F-4D4D-880A-BEA3148A1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675" y="2934445"/>
            <a:ext cx="9831227" cy="3923607"/>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7" name="תמונה 6">
            <a:extLst>
              <a:ext uri="{FF2B5EF4-FFF2-40B4-BE49-F238E27FC236}">
                <a16:creationId xmlns:a16="http://schemas.microsoft.com/office/drawing/2014/main" id="{379B57A0-74B9-4A07-9AC8-BDC6260181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41" y="125536"/>
            <a:ext cx="5436869" cy="3058239"/>
          </a:xfrm>
          <a:prstGeom prst="rect">
            <a:avLst/>
          </a:prstGeom>
        </p:spPr>
      </p:pic>
      <p:pic>
        <p:nvPicPr>
          <p:cNvPr id="9" name="תמונה 8">
            <a:extLst>
              <a:ext uri="{FF2B5EF4-FFF2-40B4-BE49-F238E27FC236}">
                <a16:creationId xmlns:a16="http://schemas.microsoft.com/office/drawing/2014/main" id="{0141C500-2168-4624-8455-21B7EBBB49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41" y="3291840"/>
            <a:ext cx="2069948" cy="3566160"/>
          </a:xfrm>
          <a:prstGeom prst="rect">
            <a:avLst/>
          </a:prstGeom>
        </p:spPr>
      </p:pic>
    </p:spTree>
    <p:extLst>
      <p:ext uri="{BB962C8B-B14F-4D97-AF65-F5344CB8AC3E}">
        <p14:creationId xmlns:p14="http://schemas.microsoft.com/office/powerpoint/2010/main" val="4169423486"/>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718EFD8E-4FD3-40A8-BA67-7B6BC8D096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0908" y="3748431"/>
            <a:ext cx="1685196" cy="1685196"/>
          </a:xfrm>
          <a:prstGeom prst="rect">
            <a:avLst/>
          </a:prstGeom>
        </p:spPr>
      </p:pic>
      <p:pic>
        <p:nvPicPr>
          <p:cNvPr id="6" name="מדיה מקוונת 5" title="Colored Shadows Demo | Exploratorium">
            <a:hlinkClick r:id="" action="ppaction://media"/>
            <a:extLst>
              <a:ext uri="{FF2B5EF4-FFF2-40B4-BE49-F238E27FC236}">
                <a16:creationId xmlns:a16="http://schemas.microsoft.com/office/drawing/2014/main" id="{E4E5B909-7F3A-4C8D-A587-EA65D3209B34}"/>
              </a:ext>
            </a:extLst>
          </p:cNvPr>
          <p:cNvPicPr>
            <a:picLocks noRot="1" noChangeAspect="1"/>
          </p:cNvPicPr>
          <p:nvPr>
            <a:videoFile r:link="rId1"/>
          </p:nvPr>
        </p:nvPicPr>
        <p:blipFill>
          <a:blip r:embed="rId4"/>
          <a:stretch>
            <a:fillRect/>
          </a:stretch>
        </p:blipFill>
        <p:spPr>
          <a:xfrm>
            <a:off x="129809" y="147782"/>
            <a:ext cx="10095345" cy="5703870"/>
          </a:xfrm>
          <a:prstGeom prst="rect">
            <a:avLst/>
          </a:prstGeom>
        </p:spPr>
      </p:pic>
      <p:pic>
        <p:nvPicPr>
          <p:cNvPr id="8" name="תמונה 7">
            <a:extLst>
              <a:ext uri="{FF2B5EF4-FFF2-40B4-BE49-F238E27FC236}">
                <a16:creationId xmlns:a16="http://schemas.microsoft.com/office/drawing/2014/main" id="{CB96D10A-AC52-4CEE-BF80-2D46A67EF6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1939" y="5570957"/>
            <a:ext cx="1708892" cy="1139261"/>
          </a:xfrm>
          <a:prstGeom prst="rect">
            <a:avLst/>
          </a:prstGeom>
        </p:spPr>
      </p:pic>
      <p:pic>
        <p:nvPicPr>
          <p:cNvPr id="14" name="תמונה 13">
            <a:extLst>
              <a:ext uri="{FF2B5EF4-FFF2-40B4-BE49-F238E27FC236}">
                <a16:creationId xmlns:a16="http://schemas.microsoft.com/office/drawing/2014/main" id="{965328F5-3EE9-49D7-A92D-9BBB587D42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09380" y="1960501"/>
            <a:ext cx="1666724" cy="1700059"/>
          </a:xfrm>
          <a:prstGeom prst="rect">
            <a:avLst/>
          </a:prstGeom>
        </p:spPr>
      </p:pic>
      <p:pic>
        <p:nvPicPr>
          <p:cNvPr id="16" name="תמונה 15">
            <a:extLst>
              <a:ext uri="{FF2B5EF4-FFF2-40B4-BE49-F238E27FC236}">
                <a16:creationId xmlns:a16="http://schemas.microsoft.com/office/drawing/2014/main" id="{C24CF943-EFF4-4F45-A680-64A81D0843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71939" y="147782"/>
            <a:ext cx="1690252" cy="1690252"/>
          </a:xfrm>
          <a:prstGeom prst="rect">
            <a:avLst/>
          </a:prstGeom>
        </p:spPr>
      </p:pic>
      <p:sp>
        <p:nvSpPr>
          <p:cNvPr id="17" name="תיבת טקסט 16">
            <a:extLst>
              <a:ext uri="{FF2B5EF4-FFF2-40B4-BE49-F238E27FC236}">
                <a16:creationId xmlns:a16="http://schemas.microsoft.com/office/drawing/2014/main" id="{107F3BE3-6794-4457-B05F-13B6D52E64A6}"/>
              </a:ext>
            </a:extLst>
          </p:cNvPr>
          <p:cNvSpPr txBox="1"/>
          <p:nvPr/>
        </p:nvSpPr>
        <p:spPr>
          <a:xfrm>
            <a:off x="129809" y="6340886"/>
            <a:ext cx="10095345" cy="369332"/>
          </a:xfrm>
          <a:prstGeom prst="rect">
            <a:avLst/>
          </a:prstGeom>
          <a:noFill/>
        </p:spPr>
        <p:txBody>
          <a:bodyPr wrap="square" rtlCol="1">
            <a:spAutoFit/>
          </a:bodyPr>
          <a:lstStyle/>
          <a:p>
            <a:pPr algn="ctr"/>
            <a:r>
              <a:rPr lang="he-IL" dirty="0">
                <a:hlinkClick r:id="rId9" action="ppaction://hlinkfile">
                  <a:snd r:embed="rId8" name="click.wav"/>
                </a:hlinkClick>
              </a:rPr>
              <a:t>ניתן להשתמש במסך הטלפון או במקרן  שבכיתה על ידי הקרנת התמונה המצורפת בקישור</a:t>
            </a:r>
            <a:endParaRPr lang="he-IL" dirty="0"/>
          </a:p>
        </p:txBody>
      </p:sp>
    </p:spTree>
    <p:extLst>
      <p:ext uri="{BB962C8B-B14F-4D97-AF65-F5344CB8AC3E}">
        <p14:creationId xmlns:p14="http://schemas.microsoft.com/office/powerpoint/2010/main" val="913930257"/>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כוס חלב">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TM02900720[[fn=אינטגרל]]</Template>
  <TotalTime>252</TotalTime>
  <Words>203</Words>
  <Application>Microsoft Office PowerPoint</Application>
  <PresentationFormat>מסך רחב</PresentationFormat>
  <Paragraphs>25</Paragraphs>
  <Slides>4</Slides>
  <Notes>0</Notes>
  <HiddenSlides>0</HiddenSlides>
  <MMClips>2</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4</vt:i4>
      </vt:variant>
    </vt:vector>
  </HeadingPairs>
  <TitlesOfParts>
    <vt:vector size="8" baseType="lpstr">
      <vt:lpstr>Calibri</vt:lpstr>
      <vt:lpstr>Calibri Light</vt:lpstr>
      <vt:lpstr>Wingdings 2</vt:lpstr>
      <vt:lpstr>HDOfficeLightV0</vt:lpstr>
      <vt:lpstr>צל צבעוני. RGB TO CMYK   </vt:lpstr>
      <vt:lpstr>מגרש הכדורגל - התלי הצל של השחקנים.  התאורה שקיימת במגרשי הכדורגל נועדה לאפשר לנו תחושת אור יום וצפייה במשחק שמואר מכל כיוון.  התאורה במגרש היא היקפית ונמצאת מסביב למגרש.  השחקנים מוקפים בתאורה מכל כיוון שאינו מסנוור את השחקנים. כלומר מאזור גבוה במיוחד הרחוק מעניי השחקנים.  הצופים והצלמים נהנים מהיכולת לראות בברור ובצבעי אור יום את ההתרחשות שבשעות החושך.  כשהתאורה במגרש הכדורגל איננה אחידה ניתן לראות כי לכל שחקן יש מספר צלליות. </vt:lpstr>
      <vt:lpstr>איך אנחנו יוצרים צל צבעוני ?</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צל צבעוני. מ-RGB TO CMYK   שיעור אמנות – מדעים. מורה רועי יריב</dc:title>
  <dc:creator>ROY YARIV</dc:creator>
  <cp:lastModifiedBy>ROY YARIV</cp:lastModifiedBy>
  <cp:revision>15</cp:revision>
  <dcterms:created xsi:type="dcterms:W3CDTF">2020-12-19T07:08:42Z</dcterms:created>
  <dcterms:modified xsi:type="dcterms:W3CDTF">2020-12-19T11:21:26Z</dcterms:modified>
</cp:coreProperties>
</file>